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72" r:id="rId3"/>
    <p:sldId id="286" r:id="rId4"/>
    <p:sldId id="258" r:id="rId5"/>
    <p:sldId id="277" r:id="rId6"/>
    <p:sldId id="278" r:id="rId7"/>
    <p:sldId id="289"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929" autoAdjust="0"/>
  </p:normalViewPr>
  <p:slideViewPr>
    <p:cSldViewPr snapToGrid="0">
      <p:cViewPr varScale="1">
        <p:scale>
          <a:sx n="31" d="100"/>
          <a:sy n="31" d="100"/>
        </p:scale>
        <p:origin x="18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Garry oaks in this region seemed to produce rivers of acorns that covered driveways all over the city. People even complained that the sound of falling acorns was like machine guns pelting their roofs. This is what people usually call a </a:t>
            </a:r>
            <a:r>
              <a:rPr lang="en-US" altLang="zh-CN" i="1" dirty="0"/>
              <a:t>mast year</a:t>
            </a:r>
            <a:r>
              <a:rPr lang="en-US" altLang="zh-CN" dirty="0"/>
              <a:t>.</a:t>
            </a:r>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Finally, </a:t>
            </a:r>
            <a:r>
              <a:rPr lang="en-US" altLang="zh-CN" b="0" dirty="0"/>
              <a:t>environmental cues </a:t>
            </a:r>
            <a:r>
              <a:rPr lang="en-US" altLang="zh-CN" dirty="0"/>
              <a:t>— such as temperature or rainfall patterns —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resources, pollination, or environmental cues. But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lies in limited resources. In nature,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flowering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 like late frosts or droughts —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could ripple through entire ecosystems.</a:t>
            </a:r>
          </a:p>
          <a:p>
            <a:r>
              <a:rPr lang="en-US" altLang="zh-CN" dirty="0"/>
              <a:t>Understanding the mechanisms behind masting — across different species, ecosystems, and environmental contexts — helps us predict how these processes will shift in the future and then we can better predict how forests will respond to the future. It’s a small seed of knowledge with huge ecological </a:t>
            </a:r>
            <a:r>
              <a:rPr lang="en-US" altLang="zh-CN"/>
              <a:t>consequences.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92500" lnSpcReduction="20000"/>
          </a:bodyPr>
          <a:lstStyle/>
          <a:p>
            <a:r>
              <a:rPr lang="en-US" altLang="zh-CN" sz="2800" dirty="0">
                <a:solidFill>
                  <a:schemeClr val="bg1"/>
                </a:solidFill>
              </a:rPr>
              <a:t>Xiaomao Wang</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7142330" y="1708239"/>
            <a:ext cx="2900012" cy="1200329"/>
          </a:xfrm>
          <a:prstGeom prst="rect">
            <a:avLst/>
          </a:prstGeom>
          <a:noFill/>
        </p:spPr>
        <p:txBody>
          <a:bodyPr wrap="square" rtlCol="0">
            <a:spAutoFit/>
          </a:bodyPr>
          <a:lstStyle/>
          <a:p>
            <a:r>
              <a:rPr lang="en-US" altLang="zh-CN" dirty="0"/>
              <a:t>Interannual variation</a:t>
            </a:r>
          </a:p>
          <a:p>
            <a:r>
              <a:rPr lang="en-US" altLang="zh-CN" dirty="0"/>
              <a:t>Synchrony</a:t>
            </a:r>
          </a:p>
          <a:p>
            <a:r>
              <a:rPr lang="en-US" altLang="zh-CN" dirty="0"/>
              <a:t>Temporal autocorrelation</a:t>
            </a:r>
          </a:p>
          <a:p>
            <a:r>
              <a:rPr lang="en-US" altLang="zh-CN" dirty="0"/>
              <a:t>Frequency</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641" y="1251858"/>
            <a:ext cx="1258078" cy="1343083"/>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424" y="2592026"/>
            <a:ext cx="941530" cy="1021904"/>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186" y="1203955"/>
            <a:ext cx="1258078" cy="1343083"/>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2090" y="2592026"/>
            <a:ext cx="941530" cy="1021904"/>
          </a:xfrm>
          <a:prstGeom prst="rect">
            <a:avLst/>
          </a:prstGeom>
        </p:spPr>
      </p:pic>
      <p:pic>
        <p:nvPicPr>
          <p:cNvPr id="4" name="Picture 3" descr="A cartoon tree with a face and leaves&#10;&#10;AI-generated content may be incorrect.">
            <a:extLst>
              <a:ext uri="{FF2B5EF4-FFF2-40B4-BE49-F238E27FC236}">
                <a16:creationId xmlns:a16="http://schemas.microsoft.com/office/drawing/2014/main" id="{84E5C678-DB64-829E-4513-4F39FAFE1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343" y="1673566"/>
            <a:ext cx="1258078" cy="1343083"/>
          </a:xfrm>
          <a:prstGeom prst="rect">
            <a:avLst/>
          </a:prstGeom>
        </p:spPr>
      </p:pic>
      <p:pic>
        <p:nvPicPr>
          <p:cNvPr id="5" name="Picture 4" descr="A cartoon tree with a face and leaves&#10;&#10;AI-generated content may be incorrect.">
            <a:extLst>
              <a:ext uri="{FF2B5EF4-FFF2-40B4-BE49-F238E27FC236}">
                <a16:creationId xmlns:a16="http://schemas.microsoft.com/office/drawing/2014/main" id="{B60284B4-1BE2-ADCF-620C-ED4B26F1C5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4141" y="1673566"/>
            <a:ext cx="1327533" cy="1417231"/>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23" name="Picture 22" descr="A cartoon tree with acorns&#10;&#10;AI-generated content may be incorrect.">
            <a:extLst>
              <a:ext uri="{FF2B5EF4-FFF2-40B4-BE49-F238E27FC236}">
                <a16:creationId xmlns:a16="http://schemas.microsoft.com/office/drawing/2014/main" id="{8B2BAB7D-D72C-B637-7EEE-910B6974E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207" y="3952629"/>
            <a:ext cx="1503407" cy="1604989"/>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2626189" y="450177"/>
            <a:ext cx="7139364" cy="923330"/>
          </a:xfrm>
          <a:prstGeom prst="rect">
            <a:avLst/>
          </a:prstGeom>
          <a:noFill/>
        </p:spPr>
        <p:txBody>
          <a:bodyPr wrap="square" rtlCol="0">
            <a:spAutoFit/>
          </a:bodyPr>
          <a:lstStyle/>
          <a:p>
            <a:r>
              <a:rPr lang="en-US" altLang="zh-CN" sz="5400" b="1" dirty="0"/>
              <a:t>Common hypotheses</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2166370" y="5624173"/>
            <a:ext cx="2658262" cy="646331"/>
          </a:xfrm>
          <a:prstGeom prst="rect">
            <a:avLst/>
          </a:prstGeom>
          <a:noFill/>
        </p:spPr>
        <p:txBody>
          <a:bodyPr wrap="square" rtlCol="0">
            <a:spAutoFit/>
          </a:bodyPr>
          <a:lstStyle>
            <a:defPPr>
              <a:defRPr lang="zh-CN"/>
            </a:defPPr>
            <a:lvl1pPr>
              <a:defRPr b="1"/>
            </a:lvl1pPr>
          </a:lstStyle>
          <a:p>
            <a:r>
              <a:rPr lang="en-US" altLang="zh-CN" dirty="0"/>
              <a:t>Resource matching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18" name="Picture 17" descr="A cartoon tree with acorns on it&#10;&#10;AI-generated content may be incorrect.">
            <a:extLst>
              <a:ext uri="{FF2B5EF4-FFF2-40B4-BE49-F238E27FC236}">
                <a16:creationId xmlns:a16="http://schemas.microsoft.com/office/drawing/2014/main" id="{E9AE0D3D-4560-4990-A3E4-942B464634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1147" y="4427756"/>
            <a:ext cx="1071065" cy="1102110"/>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2707874" y="458514"/>
            <a:ext cx="6890613" cy="923330"/>
          </a:xfrm>
          <a:prstGeom prst="rect">
            <a:avLst/>
          </a:prstGeom>
          <a:noFill/>
        </p:spPr>
        <p:txBody>
          <a:bodyPr wrap="square" rtlCol="0">
            <a:spAutoFit/>
          </a:bodyPr>
          <a:lstStyle/>
          <a:p>
            <a:r>
              <a:rPr lang="en-US" altLang="zh-CN" sz="5400" b="1" dirty="0"/>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868842" y="391606"/>
            <a:ext cx="8210902" cy="923330"/>
          </a:xfrm>
          <a:prstGeom prst="rect">
            <a:avLst/>
          </a:prstGeom>
          <a:noFill/>
        </p:spPr>
        <p:txBody>
          <a:bodyPr wrap="square" rtlCol="0">
            <a:spAutoFit/>
          </a:bodyPr>
          <a:lstStyle/>
          <a:p>
            <a:r>
              <a:rPr lang="en-US" altLang="zh-CN" sz="5400" b="1" dirty="0"/>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cues)</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Non-masting</a:t>
            </a:r>
            <a:endParaRPr lang="zh-CN" altLang="en-US"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507349"/>
            <a:ext cx="5038559" cy="923330"/>
          </a:xfrm>
          <a:prstGeom prst="rect">
            <a:avLst/>
          </a:prstGeom>
          <a:noFill/>
        </p:spPr>
        <p:txBody>
          <a:bodyPr wrap="square" rtlCol="0">
            <a:spAutoFit/>
          </a:bodyPr>
          <a:lstStyle/>
          <a:p>
            <a:r>
              <a:rPr lang="en-US" altLang="zh-CN" sz="5400" b="1" dirty="0"/>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5" name="Picture 4" descr="A cartoon tree with acorns&#10;&#10;AI-generated content may be incorrect.">
            <a:extLst>
              <a:ext uri="{FF2B5EF4-FFF2-40B4-BE49-F238E27FC236}">
                <a16:creationId xmlns:a16="http://schemas.microsoft.com/office/drawing/2014/main" id="{223E08C0-A505-3B83-1D2E-7C9805773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1622399"/>
            <a:ext cx="1258078" cy="1343083"/>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13076DE6-3436-DEC2-EE01-6D8EB432A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99" y="1916466"/>
            <a:ext cx="1258078" cy="1343083"/>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553FCB23-E398-4030-46B2-D7EA61FAD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051" y="1916466"/>
            <a:ext cx="1258078" cy="1343083"/>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F3C8A61E-701E-DA41-BE74-1285CC01C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2228899"/>
            <a:ext cx="1258078" cy="1343083"/>
          </a:xfrm>
          <a:prstGeom prst="rect">
            <a:avLst/>
          </a:prstGeom>
        </p:spPr>
      </p:pic>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200838" y="405817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fluxes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spTree>
    <p:extLst>
      <p:ext uri="{BB962C8B-B14F-4D97-AF65-F5344CB8AC3E}">
        <p14:creationId xmlns:p14="http://schemas.microsoft.com/office/powerpoint/2010/main" val="2517130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3616</TotalTime>
  <Words>1296</Words>
  <Application>Microsoft Office PowerPoint</Application>
  <PresentationFormat>Widescreen</PresentationFormat>
  <Paragraphs>85</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35</cp:revision>
  <dcterms:created xsi:type="dcterms:W3CDTF">2025-03-19T05:29:56Z</dcterms:created>
  <dcterms:modified xsi:type="dcterms:W3CDTF">2025-10-31T17:37:02Z</dcterms:modified>
</cp:coreProperties>
</file>